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y="6858000" cx="9906000"/>
  <p:notesSz cx="6858000" cy="9144000"/>
  <p:embeddedFontLst>
    <p:embeddedFont>
      <p:font typeface="Ubuntu Light"/>
      <p:regular r:id="rId58"/>
      <p:bold r:id="rId59"/>
      <p:italic r:id="rId60"/>
      <p:boldItalic r:id="rId61"/>
    </p:embeddedFont>
    <p:embeddedFont>
      <p:font typeface="Ubuntu"/>
      <p:regular r:id="rId62"/>
      <p:bold r:id="rId63"/>
      <p:italic r:id="rId64"/>
      <p:boldItalic r:id="rId65"/>
    </p:embeddedFont>
    <p:embeddedFont>
      <p:font typeface="Candara"/>
      <p:regular r:id="rId66"/>
      <p:bold r:id="rId67"/>
      <p:italic r:id="rId68"/>
      <p:boldItalic r:id="rId69"/>
    </p:embeddedFont>
    <p:embeddedFont>
      <p:font typeface="PT Sans"/>
      <p:regular r:id="rId70"/>
      <p:bold r:id="rId71"/>
      <p:italic r:id="rId72"/>
      <p:boldItalic r:id="rId73"/>
    </p:embeddedFont>
    <p:embeddedFont>
      <p:font typeface="Open Sans Light"/>
      <p:regular r:id="rId74"/>
      <p:bold r:id="rId75"/>
      <p:italic r:id="rId76"/>
      <p:boldItalic r:id="rId77"/>
    </p:embeddedFont>
    <p:embeddedFont>
      <p:font typeface="Open Sans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EF440C8-8C2C-48B7-8BBC-635FF7FC658C}">
  <a:tblStyle styleId="{CEF440C8-8C2C-48B7-8BBC-635FF7FC658C}" styleName="Table_0">
    <a:wholeTbl>
      <a:tcTxStyle b="off" i="off">
        <a:font>
          <a:latin typeface="Candara"/>
          <a:ea typeface="Candara"/>
          <a:cs typeface="Candara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OpenSans-italic.fntdata"/><Relationship Id="rId81" Type="http://schemas.openxmlformats.org/officeDocument/2006/relationships/font" Target="fonts/OpenSans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PTSans-boldItalic.fntdata"/><Relationship Id="rId72" Type="http://schemas.openxmlformats.org/officeDocument/2006/relationships/font" Target="fonts/PTSans-italic.fntdata"/><Relationship Id="rId31" Type="http://schemas.openxmlformats.org/officeDocument/2006/relationships/slide" Target="slides/slide25.xml"/><Relationship Id="rId75" Type="http://schemas.openxmlformats.org/officeDocument/2006/relationships/font" Target="fonts/OpenSansLight-bold.fntdata"/><Relationship Id="rId30" Type="http://schemas.openxmlformats.org/officeDocument/2006/relationships/slide" Target="slides/slide24.xml"/><Relationship Id="rId74" Type="http://schemas.openxmlformats.org/officeDocument/2006/relationships/font" Target="fonts/OpenSansLight-regular.fntdata"/><Relationship Id="rId33" Type="http://schemas.openxmlformats.org/officeDocument/2006/relationships/slide" Target="slides/slide27.xml"/><Relationship Id="rId77" Type="http://schemas.openxmlformats.org/officeDocument/2006/relationships/font" Target="fonts/OpenSansLight-boldItalic.fntdata"/><Relationship Id="rId32" Type="http://schemas.openxmlformats.org/officeDocument/2006/relationships/slide" Target="slides/slide26.xml"/><Relationship Id="rId76" Type="http://schemas.openxmlformats.org/officeDocument/2006/relationships/font" Target="fonts/OpenSansLight-italic.fntdata"/><Relationship Id="rId35" Type="http://schemas.openxmlformats.org/officeDocument/2006/relationships/slide" Target="slides/slide29.xml"/><Relationship Id="rId79" Type="http://schemas.openxmlformats.org/officeDocument/2006/relationships/font" Target="fonts/OpenSans-bold.fntdata"/><Relationship Id="rId34" Type="http://schemas.openxmlformats.org/officeDocument/2006/relationships/slide" Target="slides/slide28.xml"/><Relationship Id="rId78" Type="http://schemas.openxmlformats.org/officeDocument/2006/relationships/font" Target="fonts/OpenSans-regular.fntdata"/><Relationship Id="rId71" Type="http://schemas.openxmlformats.org/officeDocument/2006/relationships/font" Target="fonts/PTSans-bold.fntdata"/><Relationship Id="rId70" Type="http://schemas.openxmlformats.org/officeDocument/2006/relationships/font" Target="fonts/PTSans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Ubuntu-regular.fntdata"/><Relationship Id="rId61" Type="http://schemas.openxmlformats.org/officeDocument/2006/relationships/font" Target="fonts/UbuntuLight-boldItalic.fntdata"/><Relationship Id="rId20" Type="http://schemas.openxmlformats.org/officeDocument/2006/relationships/slide" Target="slides/slide14.xml"/><Relationship Id="rId64" Type="http://schemas.openxmlformats.org/officeDocument/2006/relationships/font" Target="fonts/Ubuntu-italic.fntdata"/><Relationship Id="rId63" Type="http://schemas.openxmlformats.org/officeDocument/2006/relationships/font" Target="fonts/Ubuntu-bold.fntdata"/><Relationship Id="rId22" Type="http://schemas.openxmlformats.org/officeDocument/2006/relationships/slide" Target="slides/slide16.xml"/><Relationship Id="rId66" Type="http://schemas.openxmlformats.org/officeDocument/2006/relationships/font" Target="fonts/Candara-regular.fntdata"/><Relationship Id="rId21" Type="http://schemas.openxmlformats.org/officeDocument/2006/relationships/slide" Target="slides/slide15.xml"/><Relationship Id="rId65" Type="http://schemas.openxmlformats.org/officeDocument/2006/relationships/font" Target="fonts/Ubuntu-boldItalic.fntdata"/><Relationship Id="rId24" Type="http://schemas.openxmlformats.org/officeDocument/2006/relationships/slide" Target="slides/slide18.xml"/><Relationship Id="rId68" Type="http://schemas.openxmlformats.org/officeDocument/2006/relationships/font" Target="fonts/Candara-italic.fntdata"/><Relationship Id="rId23" Type="http://schemas.openxmlformats.org/officeDocument/2006/relationships/slide" Target="slides/slide17.xml"/><Relationship Id="rId67" Type="http://schemas.openxmlformats.org/officeDocument/2006/relationships/font" Target="fonts/Candara-bold.fntdata"/><Relationship Id="rId60" Type="http://schemas.openxmlformats.org/officeDocument/2006/relationships/font" Target="fonts/UbuntuLight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andara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UbuntuLight-bold.fntdata"/><Relationship Id="rId14" Type="http://schemas.openxmlformats.org/officeDocument/2006/relationships/slide" Target="slides/slide8.xml"/><Relationship Id="rId58" Type="http://schemas.openxmlformats.org/officeDocument/2006/relationships/font" Target="fonts/UbuntuLigh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elfoli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866775" y="2819399"/>
            <a:ext cx="817245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Ubuntu Light"/>
              <a:buNone/>
              <a:defRPr b="0" i="0" sz="5000" u="none" cap="none" strike="noStrike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866775" y="4343400"/>
            <a:ext cx="8172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2D2D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m_logo_cmyk_invertiert.eps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200" y="1371600"/>
            <a:ext cx="3434914" cy="36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el+Text+Bild vollflächig">
  <p:cSld name="2_Titel+Text+Bild vollflächig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0" y="2362200"/>
            <a:ext cx="99060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533400" y="17526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3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+Bild vollflächig">
  <p:cSld name="Titel+Bild vollflächig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x="0" y="1752600"/>
            <a:ext cx="9906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1" name="Shape 81"/>
          <p:cNvSpPr txBox="1"/>
          <p:nvPr/>
        </p:nvSpPr>
        <p:spPr>
          <a:xfrm>
            <a:off x="2219476" y="645281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elle">
  <p:cSld name="tabel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aphicFrame>
        <p:nvGraphicFramePr>
          <p:cNvPr id="86" name="Shape 86"/>
          <p:cNvGraphicFramePr/>
          <p:nvPr/>
        </p:nvGraphicFramePr>
        <p:xfrm>
          <a:off x="609600" y="220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{CEF440C8-8C2C-48B7-8BBC-635FF7FC658C}</a:tableStyleId>
              </a:tblPr>
              <a:tblGrid>
                <a:gridCol w="2201325"/>
                <a:gridCol w="2201325"/>
                <a:gridCol w="22013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ischentitel" type="titleOnly">
  <p:cSld name="TITLE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95300" y="28194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  <a:defRPr b="0" i="0" sz="4000" u="none" cap="none" strike="noStrike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/>
        </p:nvSpPr>
        <p:spPr>
          <a:xfrm>
            <a:off x="0" y="6400800"/>
            <a:ext cx="9906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T Sans"/>
              <a:buNone/>
            </a:pPr>
            <a:r>
              <a:rPr lang="en-US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digital.manufaktur GmbH  |  Königstraße 50 A  |  30175 Hannover  | www.digitalmanufaktur.com |  05 11 – 76 38 44 90  | hallo@digitalmanufaktur.com</a:t>
            </a:r>
            <a:endParaRPr sz="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8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>
  <p:cSld name="Titel und Inhal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" name="Shape 32"/>
          <p:cNvSpPr txBox="1"/>
          <p:nvPr/>
        </p:nvSpPr>
        <p:spPr>
          <a:xfrm>
            <a:off x="1151467" y="14224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>
  <p:cSld name="Zwei Inhalt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533400" y="1752600"/>
            <a:ext cx="423386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5029200" y="1752600"/>
            <a:ext cx="4386263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57200" y="381000"/>
            <a:ext cx="6248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>
  <p:cSld name="Vergleich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533400" y="1752600"/>
            <a:ext cx="423633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533400" y="2438400"/>
            <a:ext cx="4236339" cy="3657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953000" y="1752600"/>
            <a:ext cx="426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953000" y="2438400"/>
            <a:ext cx="4267200" cy="3657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986712" y="6362700"/>
            <a:ext cx="681038" cy="257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Shape 48"/>
          <p:cNvSpPr txBox="1"/>
          <p:nvPr>
            <p:ph idx="5" type="body"/>
          </p:nvPr>
        </p:nvSpPr>
        <p:spPr>
          <a:xfrm>
            <a:off x="457200" y="381000"/>
            <a:ext cx="6477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+Bild">
  <p:cSld name="Titel+Bild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986712" y="6362700"/>
            <a:ext cx="681038" cy="257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Shape 52"/>
          <p:cNvSpPr/>
          <p:nvPr>
            <p:ph idx="2" type="pic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ld links">
  <p:cSld name="1_Bild link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/>
          <p:nvPr>
            <p:ph idx="2" type="pic"/>
          </p:nvPr>
        </p:nvSpPr>
        <p:spPr>
          <a:xfrm>
            <a:off x="533400" y="1752600"/>
            <a:ext cx="5029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5867400" y="1752600"/>
            <a:ext cx="3581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ld rechts">
  <p:cSld name="2_Bild rech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4419601" y="1752600"/>
            <a:ext cx="5029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533400" y="1752600"/>
            <a:ext cx="3581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el+Text+Bild">
  <p:cSld name="1_Titel+Text+Bild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533400" y="2362200"/>
            <a:ext cx="89154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533400" y="17526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B5571"/>
            </a:gs>
            <a:gs pos="14000">
              <a:srgbClr val="4B5571"/>
            </a:gs>
            <a:gs pos="100000">
              <a:srgbClr val="101C36">
                <a:alpha val="90980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Ubuntu Light"/>
              <a:buNone/>
              <a:defRPr b="0" i="0" sz="5000" u="none" cap="none" strike="noStrike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54000">
              <a:srgbClr val="F5F5F5"/>
            </a:gs>
            <a:gs pos="100000">
              <a:srgbClr val="F5F5F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  <a:defRPr b="0" i="0" sz="2000" u="none" cap="none" strike="noStrike">
                <a:solidFill>
                  <a:srgbClr val="2D394E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CED63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ED63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5" name="Shape 25"/>
          <p:cNvSpPr txBox="1"/>
          <p:nvPr/>
        </p:nvSpPr>
        <p:spPr>
          <a:xfrm>
            <a:off x="0" y="6365557"/>
            <a:ext cx="9906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T Sans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digital.manufaktur GmbH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|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Königstraße 50 A 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|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30175 Hannover 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|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www.digitalmanufaktur.com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| 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05 11 – 76 38 44 90 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|</a:t>
            </a:r>
            <a:r>
              <a:rPr b="0" i="0" lang="en-US" sz="800" u="none" cap="none" strike="noStrike">
                <a:solidFill>
                  <a:srgbClr val="2D394E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i="0" lang="en-US" sz="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hallo@digitalmanufaktur.com</a:t>
            </a:r>
            <a:endParaRPr b="0" i="0" sz="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533400" y="668911"/>
            <a:ext cx="6324600" cy="16889"/>
          </a:xfrm>
          <a:prstGeom prst="straightConnector1">
            <a:avLst/>
          </a:prstGeom>
          <a:noFill/>
          <a:ln cap="flat" cmpd="sng" w="9525">
            <a:solidFill>
              <a:srgbClr val="2D39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logo_claim.png" id="27" name="Shape 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86600" y="533400"/>
            <a:ext cx="2352805" cy="48509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r">
              <a:buNone/>
              <a:defRPr sz="1300">
                <a:solidFill>
                  <a:srgbClr val="2D394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magento-engcom/php-7.2-support/projects/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github.com/digitalmanufaktur/m2-module-performance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866775" y="2819399"/>
            <a:ext cx="8172450" cy="68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Ubuntu Light"/>
              <a:buNone/>
            </a:pPr>
            <a:r>
              <a:rPr lang="en-US"/>
              <a:t>Performance-Optimierung für Magento 2-Systeme</a:t>
            </a:r>
            <a:endParaRPr b="0" i="0" sz="5000" u="none" cap="none" strike="noStrike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866775" y="4343400"/>
            <a:ext cx="81724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D2D2D3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Messen und Analysieren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Metriken und Audits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 Performance Toolkit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Developer-Konsole im Browser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Google Pagespeed / YSlow / GTMetrix / Webpagetest / ...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Google Audit / Lighthouse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Grund</a:t>
            </a: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ptimierung / Basics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Benchmarks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Grundoptimierung / Basics</a:t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777800" y="1305500"/>
            <a:ext cx="8546400" cy="4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 aktuell halten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memory_limit hoch setzen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Production mode nutzen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Caches 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“Developer-Optionen” produktiv nutzen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Flat-Katalog 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Full Page Caching mit Varnish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CDN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Caching und Sessions mit Redis oder memcached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Infrastruktur-Optimierungen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Zahlen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Infrastruktur-Optimierungen</a:t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Server-Setup / Webserver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Server-Setup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CPU-Power, CPU-Kerne, RAM, SSD, Varnish / FPC, CDN / Externer Reverse Proxy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Webserver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nginx bevorzugen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.htaccess-Parsing deaktivieren im Apache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Module deaktivieren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Browser-Caching und Daten-Kompression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Infrastruktur-Optimierungen</a:t>
            </a:r>
            <a:endParaRPr/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 7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</a:t>
            </a:r>
            <a:r>
              <a:rPr lang="en-US"/>
              <a:t> </a:t>
            </a: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7</a:t>
            </a:r>
            <a:r>
              <a:rPr lang="en-US"/>
              <a:t>.</a:t>
            </a: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2? - </a:t>
            </a:r>
            <a:r>
              <a:rPr lang="en-US" sz="30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  <a:hlinkClick r:id="rId3"/>
              </a:rPr>
              <a:t>https://github.com/magento-engcom/php-7.2-support/projects/1</a:t>
            </a:r>
            <a:endParaRPr sz="3000" u="sng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PHP-FPM, passender pm Typ zum Hosting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OpCache und APCu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realpath-Cache mit passender Größe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Infrastruktur-Optimierungen</a:t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 OpCache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FPM: Shared Memory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CLI: File Cache (ab PHP 7)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cachetool nutzen für Statistik und Löschung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File Cache auf Ramdisk legen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Infrastruktur-Optimierungen</a:t>
            </a:r>
            <a:endParaRPr/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Composer-Autoloader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-o sammelt PSR-4 Mapping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PSR-4 Anweisungen in der composer.json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--apcu für Fallback-Klassenauflösungen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Infrastruktur-Optimierungen</a:t>
            </a:r>
            <a:endParaRPr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Dienste optimieren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777800" y="2447250"/>
            <a:ext cx="8546400" cy="3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MySQL tunen (my.cnf-Parameter, mysqltuner)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UNIX-Sockets nutzen auf selben Hosts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CDN Technologie-Enhancements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z.B. HSTS, TLS 1.3, Brotli compression, http/2, on the fly Minify, JS Async laden, HTML-Caching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Suche austauschen gegen ElasticSearch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Empfehlung: Smile_ElasticSuite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Empfohlene Entwickler-Settings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Zahlen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Unternehmen / Wer sind wir</a:t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E-Commerce-Agentur seit 2006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Mit Magento 1 gestartet, seit 2015 auch Shopware, seit 2017 Magento 2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15 Mitarbeiter für Backend, Frontend, Design, PM &amp; Vertrieb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TÜV-zertifiziert nach ISO 9001</a:t>
            </a:r>
            <a:endParaRPr sz="3000">
              <a:solidFill>
                <a:srgbClr val="F3F3F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Empfohlene Entwickler-Settings</a:t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Hardware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Mindestens 16 GB RAM (Mac), 8 GB (Linux)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ggf. Ramdisk nutzen für File OpCache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Optimal 8 CPU threads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SSD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Dedizierter Grafikchip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Macbook Pro? 15 Zoll!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512M Ramdisk für </a:t>
            </a: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CLI-OpCache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nutzen</a:t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Linux</a:t>
            </a:r>
            <a:endParaRPr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sudo mount -t tmpfs -o size=512M none /var/run/php_file_cache</a:t>
            </a:r>
            <a:br>
              <a:rPr lang="en-US"/>
            </a:br>
            <a:r>
              <a:rPr lang="en-US"/>
              <a:t>sudo chown user:group /var/run/</a:t>
            </a:r>
            <a:r>
              <a:rPr lang="en-US"/>
              <a:t>php_file_cache</a:t>
            </a:r>
            <a:endParaRPr/>
          </a:p>
          <a:p>
            <a:pPr indent="-342900" lvl="0" marL="457200" rtl="0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macOS</a:t>
            </a:r>
            <a:endParaRPr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diskutil partitionDisk $(hdiutil attach -nomount ram://1024000) 1 GPTFormat APFS </a:t>
            </a:r>
            <a:r>
              <a:rPr lang="en-US"/>
              <a:t>php_file_cache</a:t>
            </a:r>
            <a:r>
              <a:rPr lang="en-US"/>
              <a:t> '100%'</a:t>
            </a:r>
            <a:br>
              <a:rPr lang="en-US"/>
            </a:br>
            <a:r>
              <a:rPr lang="en-US"/>
              <a:t>sudo ln -s /Volumes/</a:t>
            </a:r>
            <a:r>
              <a:rPr lang="en-US"/>
              <a:t>php_file_cache</a:t>
            </a:r>
            <a:r>
              <a:rPr lang="en-US"/>
              <a:t> /var/run/</a:t>
            </a:r>
            <a:r>
              <a:rPr lang="en-US"/>
              <a:t>php_file_cache</a:t>
            </a:r>
            <a:endParaRPr/>
          </a:p>
          <a:p>
            <a:pPr indent="-342900" lvl="0" marL="457200" rtl="0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Aktivieren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opcache.enable_cli=1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opcache.enable=1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opcache.file_cache=/var/run/php_file_cache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opcache.file_cache_only=1</a:t>
            </a:r>
            <a:endParaRPr/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Empfohlene Entwickler-Settings</a:t>
            </a:r>
            <a:endParaRPr/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 &amp; MySQL-Settings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xdebug.remote_autostart=0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OpCache mit geringer revalidate_freq nutzen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MySQL-Parameter: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innodb_flush_log_at_trx_commit = 0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innodb_doublewrite = 0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innodb_file_format = Barracuda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innodb_file_format_max = Barracuda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Empfohlene Entwickler-Settings</a:t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Shape 263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Developer mode nutzen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Version signing, Merging und Minify deaktivieren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Alle Caches aktivieren (Ausnahme für FE-Entwicklung)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Debug-Logging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Developer Mode Einstellungen</a:t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deploy:mode:set developer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dev/css/merge_css_files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dev/js/merge_files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dev/js/enable_js_bundling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dev/template/minify_html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dev/js/minify_files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dev/css/minify_files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dev/static/sign 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config:set dev/debug/debug_logging 1 --lock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n98-magerun2 cache:enable</a:t>
            </a:r>
            <a:endParaRPr/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Code-Optimierungen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Zahlen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Module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Ungenutzte Magento-Module deaktivieren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Seite analysieren, Anforderungen prüfen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3rd Party Module genau untersuchen, ggf. optimieren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Ungenutzte 3rd Party Module löschen oder nicht auschecken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Ungenutzte Module in einem Beispielshop</a:t>
            </a:r>
            <a:endParaRPr/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Magento_ConfigurableImportExport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Magento_AdvancedPricingImportExport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Magento_Authorizenet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Magento_Bundle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Magento_BundleImportExport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Magento_Captcha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Magento_CustomerImportExport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Magento_Dhl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Magento_DownloadableImportExport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Magento_EncryptionKey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Magento_Fedex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Magento_GoogleAdwords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Magento_GoogleAnalytics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Magento_GroupedImportExport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Magento_Marketplace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Magento_Multishipping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Magento_NewRelicReporting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Magento_Persistent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Magento_QuoteAnalytics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Magento_ReleaseNotification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Magento_ReviewAnalytics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Magento_SalesAnalytics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Magento_Braintree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Magento_CustomerAnalytics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Magento_SendFriend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Magento_Signifyd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Magento_SwatchesLayeredNavigation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Magento_TaxImportExport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Magento_TestModuleDirectoryZipCodes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Magento_TestModuleSample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Magento_GoogleOptimizer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Magento_Ups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Magento_SampleData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Magento_CatalogAnalytics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Magento_Usps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Magento_Version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Magento_Weee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Dotdigitalgroup_Email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Magento_WishlistAnalytics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/>
              <a:t>Temando_Shipping …………...</a:t>
            </a:r>
            <a:endParaRPr sz="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294" name="Shape 294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Shape 302"/>
          <p:cNvSpPr txBox="1"/>
          <p:nvPr/>
        </p:nvSpPr>
        <p:spPr>
          <a:xfrm>
            <a:off x="607075" y="1565100"/>
            <a:ext cx="54636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Settings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Übergeordnete Einstellungen auf “Gemeinsamkeiten” beschränken 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Async Index 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n98-magerun2 index:set-mode schedule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Async Order Mails 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n98-magerun2 config:set sales_email/general/async_sending 1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DB-Cleanup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Leichen-Datensätze suchen und entfernen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Attributsets nutzen für Attributseinschränkungen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Alte Warenkörbe löschen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Wer bin ich</a:t>
            </a:r>
            <a:endParaRPr/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Nico Siebler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PHP-Entwickler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Lead Developer für Magento in der digital.manufaktur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 1 seit 2011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 2 seit 2017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</a:t>
            </a: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Block-Caches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Cache-Key definieren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Tags setzen für Invalidierung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cache_lifetime setzen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Bei anonymen Blöcken auch bei statischem Content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Cachbare Blöcke identifizieren und anpassen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Block-Cache nutzen</a:t>
            </a:r>
            <a:endParaRPr/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Wichtigste Methoden</a:t>
            </a:r>
            <a:endParaRPr sz="1100">
              <a:solidFill>
                <a:srgbClr val="FFFFFF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CC7832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public function </a:t>
            </a:r>
            <a:r>
              <a:rPr lang="en-US" sz="1100">
                <a:solidFill>
                  <a:srgbClr val="FFC66D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getCacheKeyInfo</a:t>
            </a:r>
            <a:r>
              <a:rPr lang="en-US" sz="1100">
                <a:solidFill>
                  <a:srgbClr val="A9B7C6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endParaRPr b="1" sz="1100">
              <a:solidFill>
                <a:srgbClr val="CC7832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CC7832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protected function </a:t>
            </a:r>
            <a:r>
              <a:rPr lang="en-US" sz="1100">
                <a:solidFill>
                  <a:srgbClr val="FFC66D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getCacheTags</a:t>
            </a:r>
            <a:r>
              <a:rPr lang="en-US" sz="1100">
                <a:solidFill>
                  <a:srgbClr val="A9B7C6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endParaRPr b="1" sz="1100">
              <a:solidFill>
                <a:srgbClr val="CC7832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CC7832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protected function </a:t>
            </a:r>
            <a:r>
              <a:rPr lang="en-US" sz="1100">
                <a:solidFill>
                  <a:srgbClr val="FFC66D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getCacheLifetime</a:t>
            </a:r>
            <a:r>
              <a:rPr lang="en-US" sz="1100">
                <a:solidFill>
                  <a:srgbClr val="A9B7C6"/>
                </a:solidFill>
                <a:highlight>
                  <a:srgbClr val="232525"/>
                </a:highlight>
                <a:latin typeface="Arial"/>
                <a:ea typeface="Arial"/>
                <a:cs typeface="Arial"/>
                <a:sym typeface="Arial"/>
              </a:rPr>
              <a:t>()</a:t>
            </a:r>
            <a:endParaRPr b="1" sz="1100">
              <a:solidFill>
                <a:srgbClr val="CC7832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1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Einfache Cache-Infos hinzufügen</a:t>
            </a:r>
            <a:endParaRPr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629755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629755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3600"/>
            <a:ext cx="9906001" cy="28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Custom Daten-Caches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nutzen</a:t>
            </a:r>
            <a:endParaRPr/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6909"/>
            <a:ext cx="9906000" cy="470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FPC / Cache-Lifetime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Identifizierung von cacheable=”false” im Layout-XML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Beispiel: Magento_Captcha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Shape 352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DB und SQL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load() vermeiden, Daten wenn möglich cachen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Collections und Repositories nutzen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Abgefragte Daten minimieren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Indizes optimieren: https://de.slideshare.net/billkarwin/how-to-design-indexes-really 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Queries logisch sammeln und ausführen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Shape 360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Best practice / </a:t>
            </a: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Layout-Optimieren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Unnötige Blöcke entfernen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Block und Template Hints aktivieren</a:t>
            </a:r>
            <a:b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dev/debug/template_hints_storefront 1</a:t>
            </a:r>
            <a:b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dev/debug/template_hints_blocks 1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Debug-Log aktivieren</a:t>
            </a:r>
            <a:b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n98-magerun2 config:set dev/debug/debug_logging 1 --lock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UX-Optimierung / Frontend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Cache-Bilder vorgenerieren</a:t>
            </a:r>
            <a:b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</a:b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n98-magerun2 catalog:images:resize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Galerie-Loader Ladeanimation austauschen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Lazy Loading für Bilder in Bereichen “below the fold”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JS asynchron laden, nicht inline schreiben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UX-Optimierung / Optische Unruhe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Springende Elemente vermitteln ein unruhiges Gefühl beim Seitenladen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Nachladen von Requests verringern oder Daten vorrendern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Wartezeit mit positiven Eindrücken und Animationen überbrücken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AJAX nutzen anstatt POST/Reload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Code-Optimierungen</a:t>
            </a:r>
            <a:endParaRPr/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607075" y="1565100"/>
            <a:ext cx="8214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Konkrete Verbesserungen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Listing-Daten vorladen und an Produkte setzen für Collections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Block-Caches auf Store-Ebene cachen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Reporting Events deaktivieren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Bilder vorgenerieren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Topmenu Kategorien cachen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Produkt-Attributoptionen cachen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Listing-Daten vorladen und an Produkte setzen für Collections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...</a:t>
            </a:r>
            <a:endParaRPr/>
          </a:p>
        </p:txBody>
      </p:sp>
      <p:sp>
        <p:nvSpPr>
          <p:cNvPr id="392" name="Shape 392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4787"/>
            <a:ext cx="9905999" cy="98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20221"/>
            <a:ext cx="9906000" cy="220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Worum geht es hier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 2 Umgebungen allgemein schneller und belastbarer machen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 Open Source (CE) 2.2 als Basis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Tipps fürs generelle Handling mit Magento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Code-Beispiele</a:t>
            </a:r>
            <a:endParaRPr sz="3000">
              <a:solidFill>
                <a:srgbClr val="F3F3F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Block-Caches auf Store-Ebene cachen für statische anonyme Blöcke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629755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629755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629755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629755"/>
              </a:solidFill>
              <a:highlight>
                <a:srgbClr val="232525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" y="1603446"/>
            <a:ext cx="9906002" cy="7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25757"/>
            <a:ext cx="9906001" cy="199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Reporting Events und ungenutzte Observer deaktivieren (bitte ins Modul schauen…)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533400" y="1752600"/>
            <a:ext cx="8915400" cy="23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2600"/>
            <a:ext cx="9906001" cy="462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Bilder vorgenerieren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/>
              <a:t>Szenario: 40.000 Produkte</a:t>
            </a:r>
            <a:endParaRPr sz="1400"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400">
                <a:latin typeface="Open Sans"/>
                <a:ea typeface="Open Sans"/>
                <a:cs typeface="Open Sans"/>
                <a:sym typeface="Open Sans"/>
              </a:rPr>
              <a:t>n98-magerun2 catalog:images:resize</a:t>
            </a:r>
            <a:endParaRPr b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Unnötige Bildergrößen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Lange Generierungszeit</a:t>
            </a:r>
            <a:endParaRPr sz="1400"/>
          </a:p>
          <a:p>
            <a:pPr indent="0" lvl="0" mar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400">
                <a:latin typeface="Open Sans"/>
                <a:ea typeface="Open Sans"/>
                <a:cs typeface="Open Sans"/>
                <a:sym typeface="Open Sans"/>
              </a:rPr>
              <a:t>n98-magerun2 dmc:catalog:images:resize</a:t>
            </a:r>
            <a:endParaRPr b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>
              <a:spcBef>
                <a:spcPts val="180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-US" sz="1400"/>
              <a:t>Lädt Produkte und Bilder schneller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Char char="●"/>
            </a:pPr>
            <a:r>
              <a:rPr lang="en-US" sz="1400"/>
              <a:t>Nutzt eine ID-Whitelist in view.xml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Counter in der Ausführung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3-6 Stunden mit 6-7 Bildern je Produkt</a:t>
            </a:r>
            <a:endParaRPr sz="1400"/>
          </a:p>
        </p:txBody>
      </p:sp>
      <p:sp>
        <p:nvSpPr>
          <p:cNvPr id="421" name="Shape 421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Produkt-Attributoptionen</a:t>
            </a:r>
            <a:r>
              <a:rPr lang="en-US" sz="11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cachen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808080"/>
              </a:solidFill>
              <a:highlight>
                <a:srgbClr val="2B2B2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1" name="Shape 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6909"/>
            <a:ext cx="9906000" cy="470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37" name="Shape 43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Shape 438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Zahlen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Zahlen</a:t>
            </a: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400"/>
              <a:t>Shop mit echten Daten und diversen Anpassungen ohne FPC lokal.</a:t>
            </a:r>
            <a:endParaRPr sz="1400"/>
          </a:p>
          <a:p>
            <a:pPr indent="0" lvl="0" marL="0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400"/>
              <a:t>Verbesserung gemessen an Aktivierung und Deaktivierung.</a:t>
            </a:r>
            <a:endParaRPr sz="1400"/>
          </a:p>
          <a:p>
            <a:pPr indent="-317500" lvl="0" marL="457200" rtl="0"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Magento-Module deaktivieren: 5%-15%</a:t>
            </a:r>
            <a:endParaRPr sz="1400"/>
          </a:p>
          <a:p>
            <a:pPr indent="-317500" lvl="0" marL="457200" rtl="0"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Code-Optimierungen: 10%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400">
                <a:solidFill>
                  <a:schemeClr val="dk1"/>
                </a:solidFill>
              </a:rPr>
              <a:t>SQL queries:</a:t>
            </a:r>
            <a:endParaRPr sz="1400">
              <a:solidFill>
                <a:schemeClr val="dk1"/>
              </a:solidFill>
            </a:endParaRPr>
          </a:p>
          <a:p>
            <a: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</a:pPr>
            <a:r>
              <a:rPr lang="en-US" sz="1400">
                <a:solidFill>
                  <a:schemeClr val="dk1"/>
                </a:solidFill>
              </a:rPr>
              <a:t>Home: 56 =&gt; 51</a:t>
            </a:r>
            <a:endParaRPr sz="1400">
              <a:solidFill>
                <a:schemeClr val="dk1"/>
              </a:solidFill>
            </a:endParaRPr>
          </a:p>
          <a:p>
            <a: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</a:pPr>
            <a:r>
              <a:rPr lang="en-US" sz="1400">
                <a:solidFill>
                  <a:schemeClr val="dk1"/>
                </a:solidFill>
              </a:rPr>
              <a:t>Listing:  242 =&gt; 85</a:t>
            </a:r>
            <a:endParaRPr sz="1400">
              <a:solidFill>
                <a:schemeClr val="dk1"/>
              </a:solidFill>
            </a:endParaRPr>
          </a:p>
          <a:p>
            <a: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</a:pPr>
            <a:r>
              <a:rPr lang="en-US" sz="1400">
                <a:solidFill>
                  <a:schemeClr val="dk1"/>
                </a:solidFill>
              </a:rPr>
              <a:t>PDS: 108 =&gt; 77</a:t>
            </a:r>
            <a:endParaRPr sz="1400">
              <a:solidFill>
                <a:schemeClr val="dk1"/>
              </a:solidFill>
            </a:endParaRPr>
          </a:p>
          <a:p>
            <a: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</a:pPr>
            <a:r>
              <a:rPr lang="en-US" sz="1400">
                <a:solidFill>
                  <a:schemeClr val="dk1"/>
                </a:solidFill>
              </a:rPr>
              <a:t>Cart: 83 =&gt; 76</a:t>
            </a:r>
            <a:endParaRPr sz="1400"/>
          </a:p>
          <a:p>
            <a:pPr indent="-317500" lvl="0" marL="457200" rtl="0"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Composer optimize: 3-10%</a:t>
            </a:r>
            <a:endParaRPr sz="1400"/>
          </a:p>
          <a:p>
            <a:pPr indent="-317500" lvl="0" marL="457200" rtl="0"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sz="1400">
                <a:solidFill>
                  <a:schemeClr val="dk1"/>
                </a:solidFill>
              </a:rPr>
              <a:t>OpCache: &lt;= 40%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45" name="Shape 445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52" name="Shape 45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Zahlen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Deployment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Deployment</a:t>
            </a:r>
            <a:endParaRPr/>
          </a:p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607075" y="1565100"/>
            <a:ext cx="9030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Ausführungszeit minimieren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Nur genutzte Sprachen angeben, z.B. de_DE en_US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--strategy compact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Bereiche getrennt deployen: --area frontend / adminhtml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Theme angeben: --theme my/theme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Deployment</a:t>
            </a:r>
            <a:endParaRPr/>
          </a:p>
        </p:txBody>
      </p:sp>
      <p:sp>
        <p:nvSpPr>
          <p:cNvPr id="467" name="Shape 46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607075" y="1565100"/>
            <a:ext cx="9030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Zero Downtime auf einer Maschine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Magento-Code anpassen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view_preprocessed isolieren (var -&gt; generated)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Setup-Abweichungen ignorieren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Symlinks setzen / Dateien kopieren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Release bauen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document root verlinken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Cache leeren inkl. OpCache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75" name="Shape 475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Messen und Analysieren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Zahlen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GitHub-Modul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Agenda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814500" y="1305500"/>
            <a:ext cx="8277000" cy="48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"/>
              <a:buAutoNum type="arabicPeriod"/>
            </a:pPr>
            <a:r>
              <a:rPr b="1" lang="en-US" sz="3000">
                <a:solidFill>
                  <a:srgbClr val="D2D2D3"/>
                </a:solidFill>
                <a:latin typeface="Ubuntu"/>
                <a:ea typeface="Ubuntu"/>
                <a:cs typeface="Ubuntu"/>
                <a:sym typeface="Ubuntu"/>
              </a:rPr>
              <a:t>Messen und Analysieren</a:t>
            </a:r>
            <a:endParaRPr b="1" sz="3000">
              <a:solidFill>
                <a:srgbClr val="D2D2D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Grund-Optimierung / Basics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Infrastruktur-Optimierungen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Empfohlene Entwickler-Settings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Code-Optimierungen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Zahlen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Deployment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GitHub-Modul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AutoNum type="arabicPeriod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Fragen / Anregungen / Meinungen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GitHub-Modul</a:t>
            </a:r>
            <a:endParaRPr/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Shape 483"/>
          <p:cNvSpPr txBox="1"/>
          <p:nvPr/>
        </p:nvSpPr>
        <p:spPr>
          <a:xfrm>
            <a:off x="607075" y="1565100"/>
            <a:ext cx="90303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Download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DMC_Performance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  <a:hlinkClick r:id="rId3"/>
              </a:rPr>
              <a:t>https://github.com/digitalmanufaktur/magento2-module-performance</a:t>
            </a:r>
            <a:endParaRPr sz="3000" u="sng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495300" y="1983300"/>
            <a:ext cx="8915400" cy="28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Danke für die Aufmerksamkeit!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Fragen / Anregungen / Meinungen?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/>
              <a:t>https://www.digitalmanufaktur.com/</a:t>
            </a:r>
            <a:endParaRPr sz="2400" u="sng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/>
              <a:t>https://de-de.facebook.com/digital.manufaktur/</a:t>
            </a:r>
            <a:endParaRPr sz="2400" u="sng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u="sng"/>
              <a:t>siebler@digitalmanufaktur.com</a:t>
            </a:r>
            <a:endParaRPr sz="2400" u="sng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Messen und Analysieren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607075" y="1565100"/>
            <a:ext cx="85464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Schwachstellen identifizieren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777800" y="2447250"/>
            <a:ext cx="85464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Konkrete Probleme oder Potenziale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z.B. Produktseite, AddToCart und der Checkout-Prozess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○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Erfassbar über übliche Tracking-Dienste und -Mechanismen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Uncachbare Seiten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Messen und Analysieren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607075" y="1565100"/>
            <a:ext cx="82062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Single Request-Performance</a:t>
            </a:r>
            <a:endParaRPr sz="3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Profiling-Tools und -Dienste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Extensions, z.B. mgtcommerce/module-mgtdevelopertoolbar oder vpietri/adm-quickdevbar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SQL-Logs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Stat Calls auf dem Dateisystem</a:t>
            </a:r>
            <a:endParaRPr sz="30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533400" y="10668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94E"/>
              </a:buClr>
              <a:buSzPts val="2000"/>
              <a:buFont typeface="Ubuntu"/>
              <a:buNone/>
            </a:pPr>
            <a:r>
              <a:rPr lang="en-US"/>
              <a:t>Stat Calls filtern</a:t>
            </a:r>
            <a:endParaRPr b="0" i="0" sz="2000" u="none" cap="none" strike="noStrike">
              <a:solidFill>
                <a:srgbClr val="2D394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533400" y="1752600"/>
            <a:ext cx="8915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Linux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strace -ff -s 4096 $(pgrep php-fpm | perl -pe 's#(.*)\n# -p $1#g') 2&gt;&amp;1 | grep -i stat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macOS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sudo dtruss -f -n php-fpm -s 2&gt;&amp;1 | grep -i ‘stat‘</a:t>
            </a:r>
            <a:endParaRPr/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57200" y="381000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D63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D394E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95300" y="391100"/>
            <a:ext cx="8915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4000"/>
              <a:buFont typeface="Ubuntu Light"/>
              <a:buNone/>
            </a:pPr>
            <a:r>
              <a:rPr lang="en-US"/>
              <a:t>Messen und Analysieren</a:t>
            </a:r>
            <a:endParaRPr b="0" i="0" sz="4000" u="none" cap="none" strike="noStrike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9269849" y="6333134"/>
            <a:ext cx="5943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607075" y="1565100"/>
            <a:ext cx="81651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Profiling-Tools und Dienste</a:t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77800" y="2447250"/>
            <a:ext cx="85464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xdebug: </a:t>
            </a:r>
            <a:r>
              <a:rPr lang="en-US" sz="24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https://xdebug.org/docs/ </a:t>
            </a:r>
            <a:endParaRPr sz="2400" u="sng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z-ray (nur noch für Zend Server): </a:t>
            </a:r>
            <a:r>
              <a:rPr lang="en-US" sz="24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http://www.zend.com/de/products/server/z-ray </a:t>
            </a:r>
            <a:endParaRPr sz="2400" u="sng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Tideways: </a:t>
            </a:r>
            <a:r>
              <a:rPr lang="en-US" sz="24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https://tideways.io/profiler/features</a:t>
            </a:r>
            <a:r>
              <a:rPr lang="en-US" sz="24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New Relic: </a:t>
            </a:r>
            <a:r>
              <a:rPr lang="en-US" sz="24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https://newrelic.com/ </a:t>
            </a:r>
            <a:endParaRPr sz="2400" u="sng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D2D3"/>
              </a:buClr>
              <a:buSzPts val="3000"/>
              <a:buFont typeface="Ubuntu Light"/>
              <a:buChar char="●"/>
            </a:pPr>
            <a:r>
              <a:rPr lang="en-US" sz="3000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Blackfire: </a:t>
            </a:r>
            <a:r>
              <a:rPr lang="en-US" sz="2400" u="sng">
                <a:solidFill>
                  <a:srgbClr val="D2D2D3"/>
                </a:solidFill>
                <a:latin typeface="Ubuntu Light"/>
                <a:ea typeface="Ubuntu Light"/>
                <a:cs typeface="Ubuntu Light"/>
                <a:sym typeface="Ubuntu Light"/>
              </a:rPr>
              <a:t>https://blackfire.io/</a:t>
            </a:r>
            <a:endParaRPr sz="2400" u="sng">
              <a:solidFill>
                <a:srgbClr val="D2D2D3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-Design">
  <a:themeElements>
    <a:clrScheme name="TechComputer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orlage_170327">
  <a:themeElements>
    <a:clrScheme name="dm_blau">
      <a:dk1>
        <a:srgbClr val="2D394E"/>
      </a:dk1>
      <a:lt1>
        <a:srgbClr val="2D394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nutzerdefiniertes Design">
  <a:themeElements>
    <a:clrScheme name="dm_blau">
      <a:dk1>
        <a:srgbClr val="2D394E"/>
      </a:dk1>
      <a:lt1>
        <a:srgbClr val="2D394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